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19"/>
  </p:notesMasterIdLst>
  <p:sldIdLst>
    <p:sldId id="270" r:id="rId2"/>
    <p:sldId id="26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1" r:id="rId14"/>
    <p:sldId id="258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669"/>
  </p:normalViewPr>
  <p:slideViewPr>
    <p:cSldViewPr>
      <p:cViewPr varScale="1">
        <p:scale>
          <a:sx n="98" d="100"/>
          <a:sy n="98" d="100"/>
        </p:scale>
        <p:origin x="179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861F58-7DA4-4F57-B295-F7F2B77DECE2}" type="datetimeFigureOut">
              <a:rPr lang="ru-RU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ABA32C3-7B8B-4478-BC05-DC2329228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0735FA-8864-4979-BF44-9DFC58E71EEC}" type="slidenum">
              <a:rPr 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3880C3E9-B906-634F-A941-20A7F5CD1FF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594BA9-FF41-E241-99F2-93D692171626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1265" name="Text Box 1">
            <a:extLst>
              <a:ext uri="{FF2B5EF4-FFF2-40B4-BE49-F238E27FC236}">
                <a16:creationId xmlns:a16="http://schemas.microsoft.com/office/drawing/2014/main" id="{333232C4-2667-4A4E-84C4-0F574BCE68D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8E020500-D7D2-754F-AB33-242A61356AA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22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D800DA6B-2731-3449-B57B-928E872BDD3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68828B-F9B8-FF4C-897C-83D69E1A37AB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12289" name="Text Box 1">
            <a:extLst>
              <a:ext uri="{FF2B5EF4-FFF2-40B4-BE49-F238E27FC236}">
                <a16:creationId xmlns:a16="http://schemas.microsoft.com/office/drawing/2014/main" id="{EA930195-38A4-7A46-8C28-7D6392CD7F7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F954E6D2-B0AD-4A4F-87A9-FBA7EFBC7E4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9260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1C65A7AC-2AE8-3649-8E83-5200E879879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D143F6-B320-6342-BA8C-A7304682D9A5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69922EE4-0FD7-7943-B561-615C4738700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Text Box 2">
            <a:extLst>
              <a:ext uri="{FF2B5EF4-FFF2-40B4-BE49-F238E27FC236}">
                <a16:creationId xmlns:a16="http://schemas.microsoft.com/office/drawing/2014/main" id="{025CF444-4967-4243-B562-9573A486EA7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2010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2A14BF3A-48F4-B647-9585-9BDC74A0722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87D4B3-B2D9-AB4C-9BB8-356B2F665385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4337" name="Text Box 1">
            <a:extLst>
              <a:ext uri="{FF2B5EF4-FFF2-40B4-BE49-F238E27FC236}">
                <a16:creationId xmlns:a16="http://schemas.microsoft.com/office/drawing/2014/main" id="{A033BE7A-33A5-9E41-9195-7F31D9EAF23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36A79C70-E65E-AC48-A474-36FEA182EC9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3966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343C8F7A-3EF9-9441-B8FF-0A40553866E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4369B8-D62C-EE45-A490-78B90B32F12E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15361" name="Text Box 1">
            <a:extLst>
              <a:ext uri="{FF2B5EF4-FFF2-40B4-BE49-F238E27FC236}">
                <a16:creationId xmlns:a16="http://schemas.microsoft.com/office/drawing/2014/main" id="{5292AED4-FFA0-8E42-B971-DC2D1A92727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42FEF214-0FF3-A74D-A251-DCA5DA61625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7605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24FF9F-17D2-479B-881B-563AE32801A3}" type="datetimeFigureOut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A1EE3-1187-4C22-9CBD-6B331781B4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69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9170F5-422E-4E4C-A588-A3197F61957A}" type="datetimeFigureOut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D6FDE-3718-419A-A696-279BDC1D5B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04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9170F5-422E-4E4C-A588-A3197F61957A}" type="datetimeFigureOut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D6FDE-3718-419A-A696-279BDC1D5B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4538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9170F5-422E-4E4C-A588-A3197F61957A}" type="datetimeFigureOut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D6FDE-3718-419A-A696-279BDC1D5B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212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9170F5-422E-4E4C-A588-A3197F61957A}" type="datetimeFigureOut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D6FDE-3718-419A-A696-279BDC1D5B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1745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9170F5-422E-4E4C-A588-A3197F61957A}" type="datetimeFigureOut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D6FDE-3718-419A-A696-279BDC1D5B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508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EF821-2335-4A7F-AB49-9D52B01A69E6}" type="datetimeFigureOut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05F6E3-B070-44B8-8C60-5D40B4CF52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835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2B4AE4-12D5-4A61-B917-080070EAC19E}" type="datetimeFigureOut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9B5E2-39DA-4621-963D-16912C247D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77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B1EDBB-09BF-4228-BB47-4FCEB2602632}" type="datetimeFigureOut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947C8-81BF-4758-8434-E5B28B4597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05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84144C-C818-4651-9B81-E414AB84D448}" type="datetimeFigureOut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3C98E-B6E6-42C0-85C9-A3D37ED87A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08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0ED69A-66A4-4CCD-95BE-B7D466605AD6}" type="datetimeFigureOut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17711-1EF3-4887-986E-4099838476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957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1497B8-3071-46A4-AB8F-065DF3772A56}" type="datetimeFigureOut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71BE1E-9765-4DE8-8FD3-4E25FA2262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89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1820B8-A71B-4C87-9F3C-9C3A73811F04}" type="datetimeFigureOut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1DBAC5-0D97-4C46-AD38-05F9E9553A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54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97E235-71B8-4D38-BF80-4638F73FE8A0}" type="datetimeFigureOut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5BE8E-6D18-4419-A323-F7083DDB5C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66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1FED2B-E452-4A58-90A8-533EE535BD12}" type="datetimeFigureOut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AE332-4737-4BB7-8C52-0B191F82DD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67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CD34E8-232B-450E-9F8D-4FF2BFB4A068}" type="datetimeFigureOut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75A4D-3A85-49B9-A338-8BD3482632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16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9170F5-422E-4E4C-A588-A3197F61957A}" type="datetimeFigureOut">
              <a:rPr lang="ru-RU" smtClean="0"/>
              <a:pPr>
                <a:defRPr/>
              </a:pPr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CCD6FDE-3718-419A-A696-279BDC1D5B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27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1EC12A-4C67-E940-AD61-63EDBE441762}"/>
              </a:ext>
            </a:extLst>
          </p:cNvPr>
          <p:cNvSpPr txBox="1"/>
          <p:nvPr/>
        </p:nvSpPr>
        <p:spPr>
          <a:xfrm>
            <a:off x="1814052" y="1578077"/>
            <a:ext cx="537493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</a:t>
            </a:r>
          </a:p>
          <a:p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 класс</a:t>
            </a:r>
          </a:p>
        </p:txBody>
      </p:sp>
    </p:spTree>
    <p:extLst>
      <p:ext uri="{BB962C8B-B14F-4D97-AF65-F5344CB8AC3E}">
        <p14:creationId xmlns:p14="http://schemas.microsoft.com/office/powerpoint/2010/main" val="232369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Как выращивают растения сада?</a:t>
            </a:r>
          </a:p>
        </p:txBody>
      </p:sp>
      <p:pic>
        <p:nvPicPr>
          <p:cNvPr id="23554" name="Picture 3" descr="C:\Users\2015\Desktop\черенок срез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3929063"/>
            <a:ext cx="3057525" cy="2571750"/>
          </a:xfrm>
        </p:spPr>
      </p:pic>
      <p:pic>
        <p:nvPicPr>
          <p:cNvPr id="23555" name="Picture 4" descr="C:\Users\2015\Desktop\черенок посад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3929063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C:\Users\2015\Desktop\чер высад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4000500"/>
            <a:ext cx="2286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0063" y="214313"/>
            <a:ext cx="835818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50" y="1428750"/>
            <a:ext cx="7786688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Черенкование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– размножение растений черенками.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8688" y="2428875"/>
            <a:ext cx="7215187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Черенок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– часть стебля, корня или листа.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7858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                 Обитатели сада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928688"/>
            <a:ext cx="4040188" cy="7858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Вредители сада</a:t>
            </a:r>
          </a:p>
        </p:txBody>
      </p:sp>
      <p:pic>
        <p:nvPicPr>
          <p:cNvPr id="24580" name="Picture 2" descr="C:\Users\2015\Desktop\гусениц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785938"/>
            <a:ext cx="2571750" cy="1357312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071563"/>
            <a:ext cx="4041775" cy="5715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          Защитники сада</a:t>
            </a:r>
          </a:p>
        </p:txBody>
      </p:sp>
      <p:pic>
        <p:nvPicPr>
          <p:cNvPr id="24581" name="Picture 7" descr="C:\Users\2015\Desktop\скворец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6500813" y="1714500"/>
            <a:ext cx="2214562" cy="1428750"/>
          </a:xfrm>
        </p:spPr>
      </p:pic>
      <p:pic>
        <p:nvPicPr>
          <p:cNvPr id="24582" name="Picture 4" descr="C:\Users\2015\Desktop\тл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5000625"/>
            <a:ext cx="2359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6" descr="C:\Users\2015\Desktop\долгоноси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75" y="3214688"/>
            <a:ext cx="23193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C:\Users\2015\Desktop\жужелиц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688" y="5072063"/>
            <a:ext cx="22002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C:\Users\2015\Desktop\жаб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5" y="3286125"/>
            <a:ext cx="250031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291719-39BF-3648-8574-19A239482450}"/>
              </a:ext>
            </a:extLst>
          </p:cNvPr>
          <p:cNvSpPr txBox="1"/>
          <p:nvPr/>
        </p:nvSpPr>
        <p:spPr>
          <a:xfrm>
            <a:off x="2330245" y="2227006"/>
            <a:ext cx="61636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2. 20.05.2020 г.</a:t>
            </a:r>
          </a:p>
          <a:p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- часть природы.</a:t>
            </a:r>
          </a:p>
        </p:txBody>
      </p:sp>
    </p:spTree>
    <p:extLst>
      <p:ext uri="{BB962C8B-B14F-4D97-AF65-F5344CB8AC3E}">
        <p14:creationId xmlns:p14="http://schemas.microsoft.com/office/powerpoint/2010/main" val="2880118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35DB9913-0FCB-524D-9DFF-0FC88B20F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4259263"/>
            <a:ext cx="8747125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2200" dirty="0"/>
              <a:t>	</a:t>
            </a:r>
          </a:p>
          <a:p>
            <a:pPr algn="just">
              <a:buClrTx/>
              <a:buFontTx/>
              <a:buNone/>
            </a:pPr>
            <a:r>
              <a:rPr lang="ru-RU" alt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— часть природы, он живет и развивается по ее законам.</a:t>
            </a:r>
          </a:p>
          <a:p>
            <a:pPr algn="just">
              <a:buClrTx/>
              <a:buFontTx/>
              <a:buNone/>
            </a:pPr>
            <a:r>
              <a:rPr lang="ru-RU" alt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Человек появился на земле, как и все, что его окружает, благодаря природным силам,  Человек — частица природы. Его окружает воздух, вода, без которых не возможна жизнь на Земле.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06885A7-D5B9-7E43-9932-A88C27F46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287338"/>
            <a:ext cx="4957762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20100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F68ABDB4-6B50-1F4A-882B-41308AB32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4392613"/>
            <a:ext cx="9210675" cy="243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единении с природой человек может существовать — жить. Природа дает человеку воздух, без которого нельзя прожить больше 5 мин.; природа дает человеку воду, без которой нельзя прожить несколько дней. Земля  дает человеку хлеб, тепло, одежду и много других вещей, без которых человек не сможет жить 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3D0B9B9-DE76-0A4A-A42B-38379ADB8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44463"/>
            <a:ext cx="559117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71913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243B0572-E8AC-DB44-A471-896CC284D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59450"/>
            <a:ext cx="90709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r>
              <a:rPr lang="ru-RU" alt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— хозяин природы. А поэтому должен вести себя как хозяин: быть внимательным ко всему живому, не причинять никому боль. За это он будет вознагражден.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69AE2CC-5B1E-4A4E-B4E1-31EE44E1F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287338"/>
            <a:ext cx="7343775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63916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>
            <a:extLst>
              <a:ext uri="{FF2B5EF4-FFF2-40B4-BE49-F238E27FC236}">
                <a16:creationId xmlns:a16="http://schemas.microsoft.com/office/drawing/2014/main" id="{2E3E268E-6441-9D4A-B7EC-A782B3347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" y="5040313"/>
            <a:ext cx="9137650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r>
              <a:rPr lang="ru-RU" alt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Человеку необходима природа. Но если мы не можем существовать без воздуха, воды, пищи, то их должно быть в достаточном количестве и хорошего качества. Потому что, если человек дышит грязным воздухом, пьет грязную воду, ест недоброкачественную пищу, он загрязняет свой организм. 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5A8CF45-B4D4-414D-B51C-4B61E023B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90488"/>
            <a:ext cx="6191250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08849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687EF45F-01AD-EE46-B41B-99D797C5C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3" y="5097463"/>
            <a:ext cx="9059862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>
              <a:buClrTx/>
              <a:buFontTx/>
              <a:buNone/>
            </a:pPr>
            <a:r>
              <a:rPr lang="ru-RU" alt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такой организм плохо работает, начинает болеть. Человек должен заботиться о природе так, чтобы она дарила здоровье, без вреда для себя приносила людям свои плоды, которые человек, опять таки, использует для укрепления и приумножения своего здоровья.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BD92217-F066-AA4C-BF1D-21CD4B806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863600"/>
            <a:ext cx="6188075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09916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291719-39BF-3648-8574-19A239482450}"/>
              </a:ext>
            </a:extLst>
          </p:cNvPr>
          <p:cNvSpPr txBox="1"/>
          <p:nvPr/>
        </p:nvSpPr>
        <p:spPr>
          <a:xfrm>
            <a:off x="2330245" y="2227006"/>
            <a:ext cx="50829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1. 18.05.2020 г.</a:t>
            </a:r>
          </a:p>
          <a:p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 и его обитатели.</a:t>
            </a:r>
          </a:p>
        </p:txBody>
      </p:sp>
    </p:spTree>
    <p:extLst>
      <p:ext uri="{BB962C8B-B14F-4D97-AF65-F5344CB8AC3E}">
        <p14:creationId xmlns:p14="http://schemas.microsoft.com/office/powerpoint/2010/main" val="2682229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2015\Desktop\цвет са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00438" y="4857750"/>
            <a:ext cx="5643562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Плодовый сад – участок земли, занятый плодовыми культурами.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3"/>
          <p:cNvSpPr>
            <a:spLocks/>
          </p:cNvSpPr>
          <p:nvPr/>
        </p:nvSpPr>
        <p:spPr bwMode="auto">
          <a:xfrm>
            <a:off x="1547813" y="1773238"/>
            <a:ext cx="5759450" cy="16557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0 60000 65536"/>
              <a:gd name="T14" fmla="*/ 5898240 60000 65536"/>
              <a:gd name="T15" fmla="*/ 11796480 60000 65536"/>
              <a:gd name="T16" fmla="*/ 11796480 60000 65536"/>
              <a:gd name="T17" fmla="*/ 0 60000 65536"/>
              <a:gd name="T18" fmla="*/ 4650 w 21600"/>
              <a:gd name="T19" fmla="*/ 6246 h 21600"/>
              <a:gd name="T20" fmla="*/ 1695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4650" y="21600"/>
                </a:moveTo>
                <a:lnTo>
                  <a:pt x="4650" y="10969"/>
                </a:lnTo>
                <a:lnTo>
                  <a:pt x="0" y="10969"/>
                </a:lnTo>
                <a:lnTo>
                  <a:pt x="10800" y="0"/>
                </a:lnTo>
                <a:lnTo>
                  <a:pt x="21600" y="10969"/>
                </a:lnTo>
                <a:lnTo>
                  <a:pt x="16950" y="10969"/>
                </a:lnTo>
                <a:lnTo>
                  <a:pt x="16950" y="21600"/>
                </a:lnTo>
                <a:close/>
              </a:path>
            </a:pathLst>
          </a:custGeom>
          <a:gradFill rotWithShape="0">
            <a:gsLst>
              <a:gs pos="0">
                <a:srgbClr val="0099CC"/>
              </a:gs>
              <a:gs pos="100000">
                <a:srgbClr val="00475E">
                  <a:alpha val="0"/>
                </a:srgbClr>
              </a:gs>
            </a:gsLst>
            <a:lin ang="5400000"/>
          </a:gradFill>
          <a:ln w="9525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AutoShape 4"/>
          <p:cNvSpPr/>
          <p:nvPr/>
        </p:nvSpPr>
        <p:spPr>
          <a:xfrm>
            <a:off x="1785938" y="214290"/>
            <a:ext cx="5791200" cy="92869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108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4000" b="1" kern="0" dirty="0">
                <a:solidFill>
                  <a:srgbClr val="002060"/>
                </a:solidFill>
                <a:effectLst>
                  <a:outerShdw dist="38096" dir="2700000">
                    <a:srgbClr val="000000"/>
                  </a:outerShdw>
                </a:effectLst>
                <a:latin typeface="Verdana" pitchFamily="34"/>
              </a:rPr>
              <a:t>Растения сада</a:t>
            </a:r>
            <a:endParaRPr lang="en-US" sz="4000" b="1" kern="0" dirty="0">
              <a:solidFill>
                <a:srgbClr val="002060"/>
              </a:solidFill>
              <a:effectLst>
                <a:outerShdw dist="38096" dir="2700000">
                  <a:srgbClr val="000000"/>
                </a:outerShdw>
              </a:effectLst>
              <a:latin typeface="Verdana" pitchFamily="34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14313" y="2643188"/>
            <a:ext cx="2592387" cy="1951037"/>
            <a:chOff x="250829" y="3068634"/>
            <a:chExt cx="2592388" cy="1735138"/>
          </a:xfrm>
        </p:grpSpPr>
        <p:pic>
          <p:nvPicPr>
            <p:cNvPr id="16416" name="Picture 6" descr="Picture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6636" y="4526801"/>
              <a:ext cx="2182078" cy="276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9" name="Oval 7"/>
            <p:cNvSpPr>
              <a:spLocks/>
            </p:cNvSpPr>
            <p:nvPr/>
          </p:nvSpPr>
          <p:spPr bwMode="auto">
            <a:xfrm>
              <a:off x="250829" y="3068634"/>
              <a:ext cx="2592388" cy="1585484"/>
            </a:xfrm>
            <a:custGeom>
              <a:avLst/>
              <a:gdLst>
                <a:gd name="T0" fmla="*/ 1296194 w 2592388"/>
                <a:gd name="T1" fmla="*/ 0 h 1585249"/>
                <a:gd name="T2" fmla="*/ 2592388 w 2592388"/>
                <a:gd name="T3" fmla="*/ 792625 h 1585249"/>
                <a:gd name="T4" fmla="*/ 1296194 w 2592388"/>
                <a:gd name="T5" fmla="*/ 1585249 h 1585249"/>
                <a:gd name="T6" fmla="*/ 0 w 2592388"/>
                <a:gd name="T7" fmla="*/ 792625 h 1585249"/>
                <a:gd name="T8" fmla="*/ 379647 w 2592388"/>
                <a:gd name="T9" fmla="*/ 232154 h 1585249"/>
                <a:gd name="T10" fmla="*/ 379647 w 2592388"/>
                <a:gd name="T11" fmla="*/ 1353095 h 1585249"/>
                <a:gd name="T12" fmla="*/ 2212740 w 2592388"/>
                <a:gd name="T13" fmla="*/ 1353095 h 1585249"/>
                <a:gd name="T14" fmla="*/ 2212740 w 2592388"/>
                <a:gd name="T15" fmla="*/ 232154 h 1585249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379647 w 2592388"/>
                <a:gd name="T25" fmla="*/ 232154 h 1585249"/>
                <a:gd name="T26" fmla="*/ 2212740 w 2592388"/>
                <a:gd name="T27" fmla="*/ 1353095 h 15852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92388" h="1585249">
                  <a:moveTo>
                    <a:pt x="0" y="792625"/>
                  </a:moveTo>
                  <a:lnTo>
                    <a:pt x="0" y="792625"/>
                  </a:lnTo>
                  <a:cubicBezTo>
                    <a:pt x="1" y="354871"/>
                    <a:pt x="580327" y="1"/>
                    <a:pt x="1296194" y="2"/>
                  </a:cubicBezTo>
                  <a:cubicBezTo>
                    <a:pt x="1296194" y="2"/>
                    <a:pt x="1296194" y="2"/>
                    <a:pt x="1296194" y="2"/>
                  </a:cubicBezTo>
                  <a:cubicBezTo>
                    <a:pt x="2012062" y="2"/>
                    <a:pt x="2592388" y="354872"/>
                    <a:pt x="2592388" y="792627"/>
                  </a:cubicBezTo>
                  <a:cubicBezTo>
                    <a:pt x="2592388" y="792627"/>
                    <a:pt x="2592387" y="792628"/>
                    <a:pt x="2592387" y="792628"/>
                  </a:cubicBezTo>
                  <a:lnTo>
                    <a:pt x="2592388" y="792629"/>
                  </a:lnTo>
                  <a:cubicBezTo>
                    <a:pt x="2592388" y="1230383"/>
                    <a:pt x="2012062" y="1585253"/>
                    <a:pt x="1296194" y="1585254"/>
                  </a:cubicBezTo>
                  <a:cubicBezTo>
                    <a:pt x="580325" y="1585254"/>
                    <a:pt x="0" y="1230383"/>
                    <a:pt x="0" y="792629"/>
                  </a:cubicBezTo>
                  <a:cubicBezTo>
                    <a:pt x="-1" y="792628"/>
                    <a:pt x="0" y="792627"/>
                    <a:pt x="0" y="792627"/>
                  </a:cubicBez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925800"/>
                </a:gs>
              </a:gsLst>
              <a:path path="rect">
                <a:fillToRect l="100000" t="100000"/>
              </a:path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0270" name="Oval 8"/>
            <p:cNvSpPr>
              <a:spLocks/>
            </p:cNvSpPr>
            <p:nvPr/>
          </p:nvSpPr>
          <p:spPr bwMode="auto">
            <a:xfrm>
              <a:off x="306391" y="3106753"/>
              <a:ext cx="2473326" cy="1513481"/>
            </a:xfrm>
            <a:custGeom>
              <a:avLst/>
              <a:gdLst>
                <a:gd name="T0" fmla="*/ 1236260 w 2472491"/>
                <a:gd name="T1" fmla="*/ 0 h 1513560"/>
                <a:gd name="T2" fmla="*/ 2472491 w 2472491"/>
                <a:gd name="T3" fmla="*/ 756780 h 1513560"/>
                <a:gd name="T4" fmla="*/ 1236260 w 2472491"/>
                <a:gd name="T5" fmla="*/ 1513560 h 1513560"/>
                <a:gd name="T6" fmla="*/ 0 w 2472491"/>
                <a:gd name="T7" fmla="*/ 756780 h 1513560"/>
                <a:gd name="T8" fmla="*/ 362088 w 2472491"/>
                <a:gd name="T9" fmla="*/ 221656 h 1513560"/>
                <a:gd name="T10" fmla="*/ 362088 w 2472491"/>
                <a:gd name="T11" fmla="*/ 1291904 h 1513560"/>
                <a:gd name="T12" fmla="*/ 2110403 w 2472491"/>
                <a:gd name="T13" fmla="*/ 1291904 h 1513560"/>
                <a:gd name="T14" fmla="*/ 2110403 w 2472491"/>
                <a:gd name="T15" fmla="*/ 221656 h 1513560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362088 w 2472491"/>
                <a:gd name="T25" fmla="*/ 221656 h 1513560"/>
                <a:gd name="T26" fmla="*/ 2110403 w 2472491"/>
                <a:gd name="T27" fmla="*/ 1291904 h 15135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72491" h="1513560">
                  <a:moveTo>
                    <a:pt x="0" y="756780"/>
                  </a:moveTo>
                  <a:lnTo>
                    <a:pt x="0" y="756780"/>
                  </a:lnTo>
                  <a:cubicBezTo>
                    <a:pt x="0" y="338822"/>
                    <a:pt x="553486" y="0"/>
                    <a:pt x="1236246" y="1"/>
                  </a:cubicBezTo>
                  <a:cubicBezTo>
                    <a:pt x="1236246" y="1"/>
                    <a:pt x="1236246" y="1"/>
                    <a:pt x="1236246" y="1"/>
                  </a:cubicBezTo>
                  <a:cubicBezTo>
                    <a:pt x="1919006" y="1"/>
                    <a:pt x="2472492" y="338823"/>
                    <a:pt x="2472492" y="756781"/>
                  </a:cubicBezTo>
                  <a:cubicBezTo>
                    <a:pt x="2472492" y="756781"/>
                    <a:pt x="2472491" y="756782"/>
                    <a:pt x="2472491" y="756782"/>
                  </a:cubicBezTo>
                  <a:lnTo>
                    <a:pt x="2472492" y="756783"/>
                  </a:lnTo>
                  <a:cubicBezTo>
                    <a:pt x="2472492" y="1174741"/>
                    <a:pt x="1919005" y="1513562"/>
                    <a:pt x="1236246" y="1513563"/>
                  </a:cubicBezTo>
                  <a:cubicBezTo>
                    <a:pt x="553486" y="1513563"/>
                    <a:pt x="0" y="1174741"/>
                    <a:pt x="0" y="756783"/>
                  </a:cubicBezTo>
                  <a:cubicBezTo>
                    <a:pt x="-1" y="756782"/>
                    <a:pt x="0" y="756782"/>
                    <a:pt x="0" y="756782"/>
                  </a:cubicBezTo>
                  <a:close/>
                </a:path>
              </a:pathLst>
            </a:custGeom>
            <a:gradFill rotWithShape="0">
              <a:gsLst>
                <a:gs pos="0">
                  <a:srgbClr val="FF9900">
                    <a:alpha val="85001"/>
                  </a:srgbClr>
                </a:gs>
                <a:gs pos="100000">
                  <a:srgbClr val="A26100"/>
                </a:gs>
              </a:gsLst>
              <a:lin ang="2700000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0271" name="Oval 9"/>
            <p:cNvSpPr>
              <a:spLocks/>
            </p:cNvSpPr>
            <p:nvPr/>
          </p:nvSpPr>
          <p:spPr bwMode="auto">
            <a:xfrm>
              <a:off x="403229" y="3161815"/>
              <a:ext cx="2235201" cy="1373710"/>
            </a:xfrm>
            <a:custGeom>
              <a:avLst/>
              <a:gdLst>
                <a:gd name="T0" fmla="*/ 1117699 w 2235369"/>
                <a:gd name="T1" fmla="*/ 0 h 1373447"/>
                <a:gd name="T2" fmla="*/ 2235369 w 2235369"/>
                <a:gd name="T3" fmla="*/ 686724 h 1373447"/>
                <a:gd name="T4" fmla="*/ 1117699 w 2235369"/>
                <a:gd name="T5" fmla="*/ 1373447 h 1373447"/>
                <a:gd name="T6" fmla="*/ 0 w 2235369"/>
                <a:gd name="T7" fmla="*/ 686724 h 1373447"/>
                <a:gd name="T8" fmla="*/ 327362 w 2235369"/>
                <a:gd name="T9" fmla="*/ 201137 h 1373447"/>
                <a:gd name="T10" fmla="*/ 327362 w 2235369"/>
                <a:gd name="T11" fmla="*/ 1172310 h 1373447"/>
                <a:gd name="T12" fmla="*/ 1908021 w 2235369"/>
                <a:gd name="T13" fmla="*/ 1172310 h 1373447"/>
                <a:gd name="T14" fmla="*/ 1908021 w 2235369"/>
                <a:gd name="T15" fmla="*/ 201137 h 1373447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327362 w 2235369"/>
                <a:gd name="T25" fmla="*/ 201137 h 1373447"/>
                <a:gd name="T26" fmla="*/ 1908021 w 2235369"/>
                <a:gd name="T27" fmla="*/ 1172310 h 13734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5369" h="1373447">
                  <a:moveTo>
                    <a:pt x="0" y="686724"/>
                  </a:moveTo>
                  <a:lnTo>
                    <a:pt x="0" y="686724"/>
                  </a:lnTo>
                  <a:cubicBezTo>
                    <a:pt x="0" y="307457"/>
                    <a:pt x="500405" y="0"/>
                    <a:pt x="1117685" y="1"/>
                  </a:cubicBezTo>
                  <a:cubicBezTo>
                    <a:pt x="1117685" y="1"/>
                    <a:pt x="1117685" y="1"/>
                    <a:pt x="1117685" y="1"/>
                  </a:cubicBezTo>
                  <a:cubicBezTo>
                    <a:pt x="1734965" y="1"/>
                    <a:pt x="2235370" y="307458"/>
                    <a:pt x="2235370" y="686725"/>
                  </a:cubicBezTo>
                  <a:cubicBezTo>
                    <a:pt x="2235370" y="686725"/>
                    <a:pt x="2235369" y="686726"/>
                    <a:pt x="2235369" y="686726"/>
                  </a:cubicBezTo>
                  <a:lnTo>
                    <a:pt x="2235370" y="686727"/>
                  </a:lnTo>
                  <a:cubicBezTo>
                    <a:pt x="2235370" y="1065994"/>
                    <a:pt x="1734965" y="1373450"/>
                    <a:pt x="1117685" y="1373451"/>
                  </a:cubicBezTo>
                  <a:cubicBezTo>
                    <a:pt x="500404" y="1373451"/>
                    <a:pt x="0" y="1065994"/>
                    <a:pt x="0" y="686727"/>
                  </a:cubicBezTo>
                  <a:cubicBezTo>
                    <a:pt x="-1" y="686726"/>
                    <a:pt x="0" y="686726"/>
                    <a:pt x="0" y="686726"/>
                  </a:cubicBez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B96F00"/>
                </a:gs>
              </a:gsLst>
              <a:lin ang="2700000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pic>
          <p:nvPicPr>
            <p:cNvPr id="16420" name="Picture 10" descr="Picture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6772" y="3161501"/>
              <a:ext cx="1641219" cy="1003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5" name="Text Box 11"/>
          <p:cNvSpPr txBox="1">
            <a:spLocks noChangeArrowheads="1"/>
          </p:cNvSpPr>
          <p:nvPr/>
        </p:nvSpPr>
        <p:spPr bwMode="auto">
          <a:xfrm>
            <a:off x="285750" y="3213100"/>
            <a:ext cx="2428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Семечковые</a:t>
            </a:r>
            <a:endParaRPr lang="en-US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714500" y="4429125"/>
            <a:ext cx="2663825" cy="2087563"/>
            <a:chOff x="1403347" y="4508504"/>
            <a:chExt cx="2663820" cy="1873248"/>
          </a:xfrm>
        </p:grpSpPr>
        <p:pic>
          <p:nvPicPr>
            <p:cNvPr id="16411" name="Picture 13" descr="Picture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25108" y="6082735"/>
              <a:ext cx="2242209" cy="299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4" name="Oval 14"/>
            <p:cNvSpPr>
              <a:spLocks/>
            </p:cNvSpPr>
            <p:nvPr/>
          </p:nvSpPr>
          <p:spPr bwMode="auto">
            <a:xfrm>
              <a:off x="1403347" y="4508504"/>
              <a:ext cx="2663820" cy="1710852"/>
            </a:xfrm>
            <a:custGeom>
              <a:avLst/>
              <a:gdLst>
                <a:gd name="T0" fmla="*/ 1331910 w 2663820"/>
                <a:gd name="T1" fmla="*/ 0 h 1711427"/>
                <a:gd name="T2" fmla="*/ 2663820 w 2663820"/>
                <a:gd name="T3" fmla="*/ 855714 h 1711427"/>
                <a:gd name="T4" fmla="*/ 1331910 w 2663820"/>
                <a:gd name="T5" fmla="*/ 1711427 h 1711427"/>
                <a:gd name="T6" fmla="*/ 0 w 2663820"/>
                <a:gd name="T7" fmla="*/ 855714 h 1711427"/>
                <a:gd name="T8" fmla="*/ 390108 w 2663820"/>
                <a:gd name="T9" fmla="*/ 250633 h 1711427"/>
                <a:gd name="T10" fmla="*/ 390108 w 2663820"/>
                <a:gd name="T11" fmla="*/ 1460794 h 1711427"/>
                <a:gd name="T12" fmla="*/ 2273712 w 2663820"/>
                <a:gd name="T13" fmla="*/ 1460794 h 1711427"/>
                <a:gd name="T14" fmla="*/ 2273712 w 2663820"/>
                <a:gd name="T15" fmla="*/ 250633 h 1711427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390108 w 2663820"/>
                <a:gd name="T25" fmla="*/ 250633 h 1711427"/>
                <a:gd name="T26" fmla="*/ 2273712 w 2663820"/>
                <a:gd name="T27" fmla="*/ 1460794 h 17114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63820" h="1711427">
                  <a:moveTo>
                    <a:pt x="0" y="855714"/>
                  </a:moveTo>
                  <a:lnTo>
                    <a:pt x="0" y="855714"/>
                  </a:lnTo>
                  <a:cubicBezTo>
                    <a:pt x="1" y="383116"/>
                    <a:pt x="596317" y="1"/>
                    <a:pt x="1331910" y="2"/>
                  </a:cubicBezTo>
                  <a:cubicBezTo>
                    <a:pt x="1331910" y="2"/>
                    <a:pt x="1331910" y="2"/>
                    <a:pt x="1331910" y="2"/>
                  </a:cubicBezTo>
                  <a:cubicBezTo>
                    <a:pt x="2067504" y="2"/>
                    <a:pt x="2663820" y="383118"/>
                    <a:pt x="2663820" y="855716"/>
                  </a:cubicBezTo>
                  <a:cubicBezTo>
                    <a:pt x="2663820" y="855716"/>
                    <a:pt x="2663819" y="855717"/>
                    <a:pt x="2663819" y="855717"/>
                  </a:cubicBezTo>
                  <a:lnTo>
                    <a:pt x="2663820" y="855718"/>
                  </a:lnTo>
                  <a:cubicBezTo>
                    <a:pt x="2663820" y="1328315"/>
                    <a:pt x="2067503" y="1711431"/>
                    <a:pt x="1331910" y="1711432"/>
                  </a:cubicBezTo>
                  <a:cubicBezTo>
                    <a:pt x="596316" y="1711432"/>
                    <a:pt x="0" y="1328315"/>
                    <a:pt x="0" y="855718"/>
                  </a:cubicBezTo>
                  <a:cubicBezTo>
                    <a:pt x="-1" y="855717"/>
                    <a:pt x="0" y="855716"/>
                    <a:pt x="0" y="855716"/>
                  </a:cubicBezTo>
                  <a:close/>
                </a:path>
              </a:pathLst>
            </a:custGeom>
            <a:gradFill rotWithShape="0">
              <a:gsLst>
                <a:gs pos="0">
                  <a:srgbClr val="F0EA00"/>
                </a:gs>
                <a:gs pos="100000">
                  <a:srgbClr val="898600"/>
                </a:gs>
              </a:gsLst>
              <a:path path="rect">
                <a:fillToRect l="100000" t="100000"/>
              </a:path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0265" name="Oval 15"/>
            <p:cNvSpPr>
              <a:spLocks/>
            </p:cNvSpPr>
            <p:nvPr/>
          </p:nvSpPr>
          <p:spPr bwMode="auto">
            <a:xfrm>
              <a:off x="1460497" y="4548391"/>
              <a:ext cx="2541583" cy="1638201"/>
            </a:xfrm>
            <a:custGeom>
              <a:avLst/>
              <a:gdLst>
                <a:gd name="T0" fmla="*/ 1270326 w 2540623"/>
                <a:gd name="T1" fmla="*/ 0 h 1637553"/>
                <a:gd name="T2" fmla="*/ 2540623 w 2540623"/>
                <a:gd name="T3" fmla="*/ 818777 h 1637553"/>
                <a:gd name="T4" fmla="*/ 1270326 w 2540623"/>
                <a:gd name="T5" fmla="*/ 1637553 h 1637553"/>
                <a:gd name="T6" fmla="*/ 0 w 2540623"/>
                <a:gd name="T7" fmla="*/ 818777 h 1637553"/>
                <a:gd name="T8" fmla="*/ 372066 w 2540623"/>
                <a:gd name="T9" fmla="*/ 239814 h 1637553"/>
                <a:gd name="T10" fmla="*/ 372066 w 2540623"/>
                <a:gd name="T11" fmla="*/ 1397739 h 1637553"/>
                <a:gd name="T12" fmla="*/ 2168557 w 2540623"/>
                <a:gd name="T13" fmla="*/ 1397739 h 1637553"/>
                <a:gd name="T14" fmla="*/ 2168557 w 2540623"/>
                <a:gd name="T15" fmla="*/ 239814 h 163755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372066 w 2540623"/>
                <a:gd name="T25" fmla="*/ 239814 h 1637553"/>
                <a:gd name="T26" fmla="*/ 2168557 w 2540623"/>
                <a:gd name="T27" fmla="*/ 1397739 h 16375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40623" h="1637553">
                  <a:moveTo>
                    <a:pt x="0" y="818777"/>
                  </a:moveTo>
                  <a:lnTo>
                    <a:pt x="0" y="818777"/>
                  </a:lnTo>
                  <a:cubicBezTo>
                    <a:pt x="0" y="366579"/>
                    <a:pt x="568738" y="0"/>
                    <a:pt x="1270311" y="1"/>
                  </a:cubicBezTo>
                  <a:cubicBezTo>
                    <a:pt x="1270311" y="1"/>
                    <a:pt x="1270311" y="1"/>
                    <a:pt x="1270311" y="1"/>
                  </a:cubicBezTo>
                  <a:cubicBezTo>
                    <a:pt x="1971885" y="1"/>
                    <a:pt x="2540622" y="366580"/>
                    <a:pt x="2540622" y="818778"/>
                  </a:cubicBezTo>
                  <a:cubicBezTo>
                    <a:pt x="2540622" y="818778"/>
                    <a:pt x="2540621" y="818779"/>
                    <a:pt x="2540621" y="818779"/>
                  </a:cubicBezTo>
                  <a:lnTo>
                    <a:pt x="2540622" y="818780"/>
                  </a:lnTo>
                  <a:cubicBezTo>
                    <a:pt x="2540622" y="1270978"/>
                    <a:pt x="1971884" y="1637556"/>
                    <a:pt x="1270311" y="1637557"/>
                  </a:cubicBezTo>
                  <a:cubicBezTo>
                    <a:pt x="568737" y="1637557"/>
                    <a:pt x="0" y="1270978"/>
                    <a:pt x="0" y="818780"/>
                  </a:cubicBezTo>
                  <a:cubicBezTo>
                    <a:pt x="-1" y="818779"/>
                    <a:pt x="0" y="818779"/>
                    <a:pt x="0" y="818779"/>
                  </a:cubicBezTo>
                  <a:close/>
                </a:path>
              </a:pathLst>
            </a:custGeom>
            <a:gradFill rotWithShape="0">
              <a:gsLst>
                <a:gs pos="0">
                  <a:srgbClr val="F0EA00">
                    <a:alpha val="85001"/>
                  </a:srgbClr>
                </a:gs>
                <a:gs pos="100000">
                  <a:srgbClr val="989500"/>
                </a:gs>
              </a:gsLst>
              <a:lin ang="2700000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0266" name="Oval 16"/>
            <p:cNvSpPr>
              <a:spLocks/>
            </p:cNvSpPr>
            <p:nvPr/>
          </p:nvSpPr>
          <p:spPr bwMode="auto">
            <a:xfrm>
              <a:off x="1558922" y="4608221"/>
              <a:ext cx="2297109" cy="1475806"/>
            </a:xfrm>
            <a:custGeom>
              <a:avLst/>
              <a:gdLst>
                <a:gd name="T0" fmla="*/ 1148496 w 2296963"/>
                <a:gd name="T1" fmla="*/ 0 h 1475731"/>
                <a:gd name="T2" fmla="*/ 2296963 w 2296963"/>
                <a:gd name="T3" fmla="*/ 737866 h 1475731"/>
                <a:gd name="T4" fmla="*/ 1148496 w 2296963"/>
                <a:gd name="T5" fmla="*/ 1475731 h 1475731"/>
                <a:gd name="T6" fmla="*/ 0 w 2296963"/>
                <a:gd name="T7" fmla="*/ 737866 h 1475731"/>
                <a:gd name="T8" fmla="*/ 336383 w 2296963"/>
                <a:gd name="T9" fmla="*/ 216116 h 1475731"/>
                <a:gd name="T10" fmla="*/ 336383 w 2296963"/>
                <a:gd name="T11" fmla="*/ 1259615 h 1475731"/>
                <a:gd name="T12" fmla="*/ 1960594 w 2296963"/>
                <a:gd name="T13" fmla="*/ 1259615 h 1475731"/>
                <a:gd name="T14" fmla="*/ 1960594 w 2296963"/>
                <a:gd name="T15" fmla="*/ 216116 h 1475731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336383 w 2296963"/>
                <a:gd name="T25" fmla="*/ 216116 h 1475731"/>
                <a:gd name="T26" fmla="*/ 1960594 w 2296963"/>
                <a:gd name="T27" fmla="*/ 1259615 h 14757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6963" h="1475731">
                  <a:moveTo>
                    <a:pt x="0" y="737866"/>
                  </a:moveTo>
                  <a:lnTo>
                    <a:pt x="0" y="737866"/>
                  </a:lnTo>
                  <a:cubicBezTo>
                    <a:pt x="0" y="330354"/>
                    <a:pt x="514193" y="0"/>
                    <a:pt x="1148482" y="1"/>
                  </a:cubicBezTo>
                  <a:cubicBezTo>
                    <a:pt x="1148482" y="1"/>
                    <a:pt x="1148482" y="1"/>
                    <a:pt x="1148482" y="1"/>
                  </a:cubicBezTo>
                  <a:cubicBezTo>
                    <a:pt x="1782771" y="1"/>
                    <a:pt x="2296964" y="330355"/>
                    <a:pt x="2296964" y="737867"/>
                  </a:cubicBezTo>
                  <a:cubicBezTo>
                    <a:pt x="2296964" y="737867"/>
                    <a:pt x="2296963" y="737868"/>
                    <a:pt x="2296963" y="737868"/>
                  </a:cubicBezTo>
                  <a:lnTo>
                    <a:pt x="2296964" y="737869"/>
                  </a:lnTo>
                  <a:cubicBezTo>
                    <a:pt x="2296964" y="1145381"/>
                    <a:pt x="1782771" y="1475734"/>
                    <a:pt x="1148482" y="1475735"/>
                  </a:cubicBezTo>
                  <a:cubicBezTo>
                    <a:pt x="514192" y="1475735"/>
                    <a:pt x="0" y="1145381"/>
                    <a:pt x="0" y="737869"/>
                  </a:cubicBezTo>
                  <a:cubicBezTo>
                    <a:pt x="-1" y="737868"/>
                    <a:pt x="0" y="737868"/>
                    <a:pt x="0" y="737868"/>
                  </a:cubicBezTo>
                  <a:close/>
                </a:path>
              </a:pathLst>
            </a:custGeom>
            <a:gradFill rotWithShape="0">
              <a:gsLst>
                <a:gs pos="0">
                  <a:srgbClr val="F0EA00"/>
                </a:gs>
                <a:gs pos="100000">
                  <a:srgbClr val="AEAA00"/>
                </a:gs>
              </a:gsLst>
              <a:lin ang="2700000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pic>
          <p:nvPicPr>
            <p:cNvPr id="16415" name="Picture 17" descr="Picture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60845" y="4608758"/>
              <a:ext cx="1686446" cy="1083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7" name="Text Box 18"/>
          <p:cNvSpPr txBox="1">
            <a:spLocks noChangeArrowheads="1"/>
          </p:cNvSpPr>
          <p:nvPr/>
        </p:nvSpPr>
        <p:spPr bwMode="auto">
          <a:xfrm>
            <a:off x="1857375" y="5000625"/>
            <a:ext cx="2519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Косточковые</a:t>
            </a:r>
            <a:endParaRPr lang="en-US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6072188" y="2714625"/>
            <a:ext cx="2808287" cy="2051050"/>
            <a:chOff x="6156326" y="3213101"/>
            <a:chExt cx="2663820" cy="1835154"/>
          </a:xfrm>
        </p:grpSpPr>
        <p:pic>
          <p:nvPicPr>
            <p:cNvPr id="16406" name="Picture 27" descr="Picture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78086" y="4755318"/>
              <a:ext cx="2242209" cy="29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4" name="Oval 28"/>
            <p:cNvSpPr>
              <a:spLocks/>
            </p:cNvSpPr>
            <p:nvPr/>
          </p:nvSpPr>
          <p:spPr bwMode="auto">
            <a:xfrm>
              <a:off x="6156326" y="3213101"/>
              <a:ext cx="2663820" cy="1676069"/>
            </a:xfrm>
            <a:custGeom>
              <a:avLst/>
              <a:gdLst>
                <a:gd name="T0" fmla="*/ 1331910 w 2663820"/>
                <a:gd name="T1" fmla="*/ 0 h 1676625"/>
                <a:gd name="T2" fmla="*/ 2663820 w 2663820"/>
                <a:gd name="T3" fmla="*/ 838313 h 1676625"/>
                <a:gd name="T4" fmla="*/ 1331910 w 2663820"/>
                <a:gd name="T5" fmla="*/ 1676625 h 1676625"/>
                <a:gd name="T6" fmla="*/ 0 w 2663820"/>
                <a:gd name="T7" fmla="*/ 838313 h 1676625"/>
                <a:gd name="T8" fmla="*/ 390108 w 2663820"/>
                <a:gd name="T9" fmla="*/ 245536 h 1676625"/>
                <a:gd name="T10" fmla="*/ 390108 w 2663820"/>
                <a:gd name="T11" fmla="*/ 1431089 h 1676625"/>
                <a:gd name="T12" fmla="*/ 2273712 w 2663820"/>
                <a:gd name="T13" fmla="*/ 1431089 h 1676625"/>
                <a:gd name="T14" fmla="*/ 2273712 w 2663820"/>
                <a:gd name="T15" fmla="*/ 245536 h 1676625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390108 w 2663820"/>
                <a:gd name="T25" fmla="*/ 245536 h 1676625"/>
                <a:gd name="T26" fmla="*/ 2273712 w 2663820"/>
                <a:gd name="T27" fmla="*/ 1431089 h 16766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63820" h="1676625">
                  <a:moveTo>
                    <a:pt x="0" y="838313"/>
                  </a:moveTo>
                  <a:lnTo>
                    <a:pt x="0" y="838313"/>
                  </a:lnTo>
                  <a:cubicBezTo>
                    <a:pt x="1" y="375326"/>
                    <a:pt x="596317" y="1"/>
                    <a:pt x="1331910" y="2"/>
                  </a:cubicBezTo>
                  <a:cubicBezTo>
                    <a:pt x="1331910" y="2"/>
                    <a:pt x="1331910" y="2"/>
                    <a:pt x="1331910" y="2"/>
                  </a:cubicBezTo>
                  <a:cubicBezTo>
                    <a:pt x="2067504" y="2"/>
                    <a:pt x="2663820" y="375327"/>
                    <a:pt x="2663820" y="838315"/>
                  </a:cubicBezTo>
                  <a:cubicBezTo>
                    <a:pt x="2663820" y="838315"/>
                    <a:pt x="2663819" y="838316"/>
                    <a:pt x="2663819" y="838316"/>
                  </a:cubicBezTo>
                  <a:lnTo>
                    <a:pt x="2663820" y="838317"/>
                  </a:lnTo>
                  <a:cubicBezTo>
                    <a:pt x="2663820" y="1301304"/>
                    <a:pt x="2067503" y="1676629"/>
                    <a:pt x="1331910" y="1676630"/>
                  </a:cubicBezTo>
                  <a:cubicBezTo>
                    <a:pt x="596316" y="1676630"/>
                    <a:pt x="0" y="1301304"/>
                    <a:pt x="0" y="838317"/>
                  </a:cubicBezTo>
                  <a:cubicBezTo>
                    <a:pt x="-1" y="838316"/>
                    <a:pt x="0" y="838315"/>
                    <a:pt x="0" y="838315"/>
                  </a:cubicBezTo>
                  <a:close/>
                </a:path>
              </a:pathLst>
            </a:custGeom>
            <a:gradFill rotWithShape="0">
              <a:gsLst>
                <a:gs pos="0">
                  <a:srgbClr val="AE50E2"/>
                </a:gs>
                <a:gs pos="100000">
                  <a:srgbClr val="642E81"/>
                </a:gs>
              </a:gsLst>
              <a:path path="rect">
                <a:fillToRect l="100000" t="100000"/>
              </a:path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0255" name="Oval 29"/>
            <p:cNvSpPr>
              <a:spLocks/>
            </p:cNvSpPr>
            <p:nvPr/>
          </p:nvSpPr>
          <p:spPr bwMode="auto">
            <a:xfrm>
              <a:off x="6213548" y="3252872"/>
              <a:ext cx="2540342" cy="1600789"/>
            </a:xfrm>
            <a:custGeom>
              <a:avLst/>
              <a:gdLst>
                <a:gd name="T0" fmla="*/ 1270326 w 2540623"/>
                <a:gd name="T1" fmla="*/ 0 h 1600803"/>
                <a:gd name="T2" fmla="*/ 2540623 w 2540623"/>
                <a:gd name="T3" fmla="*/ 800402 h 1600803"/>
                <a:gd name="T4" fmla="*/ 1270326 w 2540623"/>
                <a:gd name="T5" fmla="*/ 1600803 h 1600803"/>
                <a:gd name="T6" fmla="*/ 0 w 2540623"/>
                <a:gd name="T7" fmla="*/ 800402 h 1600803"/>
                <a:gd name="T8" fmla="*/ 372066 w 2540623"/>
                <a:gd name="T9" fmla="*/ 234432 h 1600803"/>
                <a:gd name="T10" fmla="*/ 372066 w 2540623"/>
                <a:gd name="T11" fmla="*/ 1366371 h 1600803"/>
                <a:gd name="T12" fmla="*/ 2168557 w 2540623"/>
                <a:gd name="T13" fmla="*/ 1366371 h 1600803"/>
                <a:gd name="T14" fmla="*/ 2168557 w 2540623"/>
                <a:gd name="T15" fmla="*/ 234432 h 1600803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372066 w 2540623"/>
                <a:gd name="T25" fmla="*/ 234432 h 1600803"/>
                <a:gd name="T26" fmla="*/ 2168557 w 2540623"/>
                <a:gd name="T27" fmla="*/ 1366371 h 16008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40623" h="1600803">
                  <a:moveTo>
                    <a:pt x="0" y="800402"/>
                  </a:moveTo>
                  <a:lnTo>
                    <a:pt x="0" y="800402"/>
                  </a:lnTo>
                  <a:cubicBezTo>
                    <a:pt x="0" y="358352"/>
                    <a:pt x="568738" y="0"/>
                    <a:pt x="1270312" y="1"/>
                  </a:cubicBezTo>
                  <a:cubicBezTo>
                    <a:pt x="1270312" y="1"/>
                    <a:pt x="1270312" y="1"/>
                    <a:pt x="1270312" y="1"/>
                  </a:cubicBezTo>
                  <a:cubicBezTo>
                    <a:pt x="1971886" y="1"/>
                    <a:pt x="2540624" y="358353"/>
                    <a:pt x="2540624" y="800403"/>
                  </a:cubicBezTo>
                  <a:cubicBezTo>
                    <a:pt x="2540624" y="800403"/>
                    <a:pt x="2540623" y="800404"/>
                    <a:pt x="2540623" y="800404"/>
                  </a:cubicBezTo>
                  <a:lnTo>
                    <a:pt x="2540624" y="800405"/>
                  </a:lnTo>
                  <a:cubicBezTo>
                    <a:pt x="2540624" y="1242454"/>
                    <a:pt x="1971885" y="1600806"/>
                    <a:pt x="1270312" y="1600807"/>
                  </a:cubicBezTo>
                  <a:cubicBezTo>
                    <a:pt x="568738" y="1600807"/>
                    <a:pt x="0" y="1242454"/>
                    <a:pt x="0" y="800405"/>
                  </a:cubicBezTo>
                  <a:cubicBezTo>
                    <a:pt x="-1" y="800404"/>
                    <a:pt x="0" y="800404"/>
                    <a:pt x="0" y="800404"/>
                  </a:cubicBezTo>
                  <a:close/>
                </a:path>
              </a:pathLst>
            </a:custGeom>
            <a:gradFill rotWithShape="0">
              <a:gsLst>
                <a:gs pos="0">
                  <a:srgbClr val="AE50E2">
                    <a:alpha val="85001"/>
                  </a:srgbClr>
                </a:gs>
                <a:gs pos="100000">
                  <a:srgbClr val="6F3390"/>
                </a:gs>
              </a:gsLst>
              <a:lin ang="2700000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0256" name="Oval 30"/>
            <p:cNvSpPr>
              <a:spLocks/>
            </p:cNvSpPr>
            <p:nvPr/>
          </p:nvSpPr>
          <p:spPr bwMode="auto">
            <a:xfrm>
              <a:off x="6312933" y="3311109"/>
              <a:ext cx="2296396" cy="1445965"/>
            </a:xfrm>
            <a:custGeom>
              <a:avLst/>
              <a:gdLst>
                <a:gd name="T0" fmla="*/ 1148496 w 2296963"/>
                <a:gd name="T1" fmla="*/ 0 h 1445721"/>
                <a:gd name="T2" fmla="*/ 2296963 w 2296963"/>
                <a:gd name="T3" fmla="*/ 722861 h 1445721"/>
                <a:gd name="T4" fmla="*/ 1148496 w 2296963"/>
                <a:gd name="T5" fmla="*/ 1445721 h 1445721"/>
                <a:gd name="T6" fmla="*/ 0 w 2296963"/>
                <a:gd name="T7" fmla="*/ 722861 h 1445721"/>
                <a:gd name="T8" fmla="*/ 336383 w 2296963"/>
                <a:gd name="T9" fmla="*/ 211721 h 1445721"/>
                <a:gd name="T10" fmla="*/ 336383 w 2296963"/>
                <a:gd name="T11" fmla="*/ 1234000 h 1445721"/>
                <a:gd name="T12" fmla="*/ 1960594 w 2296963"/>
                <a:gd name="T13" fmla="*/ 1234000 h 1445721"/>
                <a:gd name="T14" fmla="*/ 1960594 w 2296963"/>
                <a:gd name="T15" fmla="*/ 211721 h 1445721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336383 w 2296963"/>
                <a:gd name="T25" fmla="*/ 211721 h 1445721"/>
                <a:gd name="T26" fmla="*/ 1960594 w 2296963"/>
                <a:gd name="T27" fmla="*/ 1234000 h 14457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6963" h="1445721">
                  <a:moveTo>
                    <a:pt x="0" y="722861"/>
                  </a:moveTo>
                  <a:lnTo>
                    <a:pt x="0" y="722861"/>
                  </a:lnTo>
                  <a:cubicBezTo>
                    <a:pt x="0" y="323636"/>
                    <a:pt x="514193" y="0"/>
                    <a:pt x="1148482" y="1"/>
                  </a:cubicBezTo>
                  <a:cubicBezTo>
                    <a:pt x="1148482" y="1"/>
                    <a:pt x="1148482" y="1"/>
                    <a:pt x="1148482" y="1"/>
                  </a:cubicBezTo>
                  <a:cubicBezTo>
                    <a:pt x="1782771" y="1"/>
                    <a:pt x="2296964" y="323637"/>
                    <a:pt x="2296964" y="722862"/>
                  </a:cubicBezTo>
                  <a:cubicBezTo>
                    <a:pt x="2296964" y="722862"/>
                    <a:pt x="2296963" y="722863"/>
                    <a:pt x="2296963" y="722863"/>
                  </a:cubicBezTo>
                  <a:lnTo>
                    <a:pt x="2296964" y="722864"/>
                  </a:lnTo>
                  <a:cubicBezTo>
                    <a:pt x="2296964" y="1122089"/>
                    <a:pt x="1782771" y="1445724"/>
                    <a:pt x="1148482" y="1445725"/>
                  </a:cubicBezTo>
                  <a:cubicBezTo>
                    <a:pt x="514192" y="1445725"/>
                    <a:pt x="0" y="1122089"/>
                    <a:pt x="0" y="722864"/>
                  </a:cubicBezTo>
                  <a:cubicBezTo>
                    <a:pt x="-1" y="722863"/>
                    <a:pt x="0" y="722863"/>
                    <a:pt x="0" y="722863"/>
                  </a:cubicBezTo>
                  <a:close/>
                </a:path>
              </a:pathLst>
            </a:custGeom>
            <a:gradFill rotWithShape="0">
              <a:gsLst>
                <a:gs pos="0">
                  <a:srgbClr val="AE50E2"/>
                </a:gs>
                <a:gs pos="100000">
                  <a:srgbClr val="7E3AA4"/>
                </a:gs>
              </a:gsLst>
              <a:lin ang="2700000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pic>
          <p:nvPicPr>
            <p:cNvPr id="16410" name="Picture 31" descr="Picture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13814" y="3311316"/>
              <a:ext cx="1686446" cy="106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51" name="Text Box 32"/>
          <p:cNvSpPr txBox="1">
            <a:spLocks noChangeArrowheads="1"/>
          </p:cNvSpPr>
          <p:nvPr/>
        </p:nvSpPr>
        <p:spPr bwMode="auto">
          <a:xfrm>
            <a:off x="6248400" y="3352800"/>
            <a:ext cx="2468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Цитрусовые</a:t>
            </a:r>
            <a:r>
              <a:rPr lang="ru-RU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4500563" y="4357688"/>
            <a:ext cx="2808287" cy="2238375"/>
            <a:chOff x="4211634" y="4508504"/>
            <a:chExt cx="2808286" cy="1951036"/>
          </a:xfrm>
        </p:grpSpPr>
        <p:pic>
          <p:nvPicPr>
            <p:cNvPr id="16401" name="Picture 20" descr="Picture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45419" y="6148105"/>
              <a:ext cx="2363806" cy="311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Oval 21"/>
            <p:cNvSpPr>
              <a:spLocks/>
            </p:cNvSpPr>
            <p:nvPr/>
          </p:nvSpPr>
          <p:spPr bwMode="auto">
            <a:xfrm>
              <a:off x="4211634" y="4508504"/>
              <a:ext cx="2808286" cy="1782223"/>
            </a:xfrm>
            <a:custGeom>
              <a:avLst/>
              <a:gdLst>
                <a:gd name="T0" fmla="*/ 1404143 w 2808286"/>
                <a:gd name="T1" fmla="*/ 0 h 1782494"/>
                <a:gd name="T2" fmla="*/ 2808286 w 2808286"/>
                <a:gd name="T3" fmla="*/ 891247 h 1782494"/>
                <a:gd name="T4" fmla="*/ 1404143 w 2808286"/>
                <a:gd name="T5" fmla="*/ 1782494 h 1782494"/>
                <a:gd name="T6" fmla="*/ 0 w 2808286"/>
                <a:gd name="T7" fmla="*/ 891247 h 1782494"/>
                <a:gd name="T8" fmla="*/ 411264 w 2808286"/>
                <a:gd name="T9" fmla="*/ 261040 h 1782494"/>
                <a:gd name="T10" fmla="*/ 411264 w 2808286"/>
                <a:gd name="T11" fmla="*/ 1521454 h 1782494"/>
                <a:gd name="T12" fmla="*/ 2397022 w 2808286"/>
                <a:gd name="T13" fmla="*/ 1521454 h 1782494"/>
                <a:gd name="T14" fmla="*/ 2397022 w 2808286"/>
                <a:gd name="T15" fmla="*/ 261040 h 1782494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411264 w 2808286"/>
                <a:gd name="T25" fmla="*/ 261040 h 1782494"/>
                <a:gd name="T26" fmla="*/ 2397022 w 2808286"/>
                <a:gd name="T27" fmla="*/ 1521454 h 17824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08286" h="1782494">
                  <a:moveTo>
                    <a:pt x="0" y="891247"/>
                  </a:moveTo>
                  <a:lnTo>
                    <a:pt x="0" y="891247"/>
                  </a:lnTo>
                  <a:cubicBezTo>
                    <a:pt x="1" y="399025"/>
                    <a:pt x="628657" y="1"/>
                    <a:pt x="1404143" y="2"/>
                  </a:cubicBezTo>
                  <a:cubicBezTo>
                    <a:pt x="1404143" y="2"/>
                    <a:pt x="1404144" y="2"/>
                    <a:pt x="1404144" y="2"/>
                  </a:cubicBezTo>
                  <a:cubicBezTo>
                    <a:pt x="2179631" y="2"/>
                    <a:pt x="2808287" y="399027"/>
                    <a:pt x="2808287" y="891249"/>
                  </a:cubicBezTo>
                  <a:cubicBezTo>
                    <a:pt x="2808287" y="891249"/>
                    <a:pt x="2808286" y="891250"/>
                    <a:pt x="2808286" y="891250"/>
                  </a:cubicBezTo>
                  <a:lnTo>
                    <a:pt x="2808287" y="891251"/>
                  </a:lnTo>
                  <a:cubicBezTo>
                    <a:pt x="2808287" y="1383473"/>
                    <a:pt x="2179630" y="1782498"/>
                    <a:pt x="1404144" y="1782498"/>
                  </a:cubicBezTo>
                  <a:cubicBezTo>
                    <a:pt x="1404143" y="1782498"/>
                    <a:pt x="1404143" y="1782497"/>
                    <a:pt x="1404143" y="1782497"/>
                  </a:cubicBezTo>
                  <a:cubicBezTo>
                    <a:pt x="628656" y="1782497"/>
                    <a:pt x="1" y="1383472"/>
                    <a:pt x="1" y="891251"/>
                  </a:cubicBezTo>
                  <a:cubicBezTo>
                    <a:pt x="0" y="891250"/>
                    <a:pt x="1" y="891249"/>
                    <a:pt x="1" y="891249"/>
                  </a:cubicBezTo>
                  <a:close/>
                </a:path>
              </a:pathLst>
            </a:custGeom>
            <a:gradFill rotWithShape="0">
              <a:gsLst>
                <a:gs pos="0">
                  <a:srgbClr val="30C230"/>
                </a:gs>
                <a:gs pos="100000">
                  <a:srgbClr val="1B6F1B"/>
                </a:gs>
              </a:gsLst>
              <a:path path="rect">
                <a:fillToRect l="100000" t="100000"/>
              </a:path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6" name="Oval 22"/>
            <p:cNvSpPr>
              <a:spLocks/>
            </p:cNvSpPr>
            <p:nvPr/>
          </p:nvSpPr>
          <p:spPr bwMode="auto">
            <a:xfrm>
              <a:off x="4271959" y="4550015"/>
              <a:ext cx="2678111" cy="1701968"/>
            </a:xfrm>
            <a:custGeom>
              <a:avLst/>
              <a:gdLst>
                <a:gd name="T0" fmla="*/ 1339217 w 2678405"/>
                <a:gd name="T1" fmla="*/ 0 h 1701890"/>
                <a:gd name="T2" fmla="*/ 2678405 w 2678405"/>
                <a:gd name="T3" fmla="*/ 850945 h 1701890"/>
                <a:gd name="T4" fmla="*/ 1339217 w 2678405"/>
                <a:gd name="T5" fmla="*/ 1701890 h 1701890"/>
                <a:gd name="T6" fmla="*/ 0 w 2678405"/>
                <a:gd name="T7" fmla="*/ 850945 h 1701890"/>
                <a:gd name="T8" fmla="*/ 392244 w 2678405"/>
                <a:gd name="T9" fmla="*/ 249236 h 1701890"/>
                <a:gd name="T10" fmla="*/ 392244 w 2678405"/>
                <a:gd name="T11" fmla="*/ 1452654 h 1701890"/>
                <a:gd name="T12" fmla="*/ 2286161 w 2678405"/>
                <a:gd name="T13" fmla="*/ 1452654 h 1701890"/>
                <a:gd name="T14" fmla="*/ 2286161 w 2678405"/>
                <a:gd name="T15" fmla="*/ 249236 h 1701890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392244 w 2678405"/>
                <a:gd name="T25" fmla="*/ 249236 h 1701890"/>
                <a:gd name="T26" fmla="*/ 2286161 w 2678405"/>
                <a:gd name="T27" fmla="*/ 1452654 h 17018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78405" h="1701890">
                  <a:moveTo>
                    <a:pt x="0" y="850945"/>
                  </a:moveTo>
                  <a:lnTo>
                    <a:pt x="0" y="850945"/>
                  </a:lnTo>
                  <a:cubicBezTo>
                    <a:pt x="1" y="380981"/>
                    <a:pt x="599582" y="1"/>
                    <a:pt x="1339203" y="2"/>
                  </a:cubicBezTo>
                  <a:cubicBezTo>
                    <a:pt x="1339203" y="2"/>
                    <a:pt x="1339203" y="2"/>
                    <a:pt x="1339203" y="2"/>
                  </a:cubicBezTo>
                  <a:cubicBezTo>
                    <a:pt x="2078825" y="2"/>
                    <a:pt x="2678406" y="380983"/>
                    <a:pt x="2678406" y="850947"/>
                  </a:cubicBezTo>
                  <a:cubicBezTo>
                    <a:pt x="2678406" y="850947"/>
                    <a:pt x="2678405" y="850948"/>
                    <a:pt x="2678405" y="850948"/>
                  </a:cubicBezTo>
                  <a:lnTo>
                    <a:pt x="2678406" y="850949"/>
                  </a:lnTo>
                  <a:cubicBezTo>
                    <a:pt x="2678406" y="1320912"/>
                    <a:pt x="2078824" y="1701893"/>
                    <a:pt x="1339203" y="1701894"/>
                  </a:cubicBezTo>
                  <a:cubicBezTo>
                    <a:pt x="599581" y="1701894"/>
                    <a:pt x="0" y="1320912"/>
                    <a:pt x="0" y="850949"/>
                  </a:cubicBezTo>
                  <a:cubicBezTo>
                    <a:pt x="-1" y="850948"/>
                    <a:pt x="0" y="850947"/>
                    <a:pt x="0" y="850947"/>
                  </a:cubicBezTo>
                  <a:close/>
                </a:path>
              </a:pathLst>
            </a:custGeom>
            <a:gradFill rotWithShape="0">
              <a:gsLst>
                <a:gs pos="0">
                  <a:srgbClr val="30C230">
                    <a:alpha val="85001"/>
                  </a:srgbClr>
                </a:gs>
                <a:gs pos="100000">
                  <a:srgbClr val="1F7B1F"/>
                </a:gs>
              </a:gsLst>
              <a:lin ang="2700000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37" name="Oval 23"/>
            <p:cNvSpPr>
              <a:spLocks/>
            </p:cNvSpPr>
            <p:nvPr/>
          </p:nvSpPr>
          <p:spPr bwMode="auto">
            <a:xfrm>
              <a:off x="4376734" y="4612282"/>
              <a:ext cx="2420936" cy="1537306"/>
            </a:xfrm>
            <a:custGeom>
              <a:avLst/>
              <a:gdLst>
                <a:gd name="T0" fmla="*/ 1210766 w 2421532"/>
                <a:gd name="T1" fmla="*/ 0 h 1537014"/>
                <a:gd name="T2" fmla="*/ 2421532 w 2421532"/>
                <a:gd name="T3" fmla="*/ 768507 h 1537014"/>
                <a:gd name="T4" fmla="*/ 1210766 w 2421532"/>
                <a:gd name="T5" fmla="*/ 1537014 h 1537014"/>
                <a:gd name="T6" fmla="*/ 0 w 2421532"/>
                <a:gd name="T7" fmla="*/ 768507 h 1537014"/>
                <a:gd name="T8" fmla="*/ 354625 w 2421532"/>
                <a:gd name="T9" fmla="*/ 225090 h 1537014"/>
                <a:gd name="T10" fmla="*/ 354625 w 2421532"/>
                <a:gd name="T11" fmla="*/ 1311924 h 1537014"/>
                <a:gd name="T12" fmla="*/ 2066907 w 2421532"/>
                <a:gd name="T13" fmla="*/ 1311924 h 1537014"/>
                <a:gd name="T14" fmla="*/ 2066907 w 2421532"/>
                <a:gd name="T15" fmla="*/ 225090 h 1537014"/>
                <a:gd name="T16" fmla="*/ 17694720 60000 65536"/>
                <a:gd name="T17" fmla="*/ 0 60000 65536"/>
                <a:gd name="T18" fmla="*/ 5898240 60000 65536"/>
                <a:gd name="T19" fmla="*/ 11796480 60000 65536"/>
                <a:gd name="T20" fmla="*/ 17694720 60000 65536"/>
                <a:gd name="T21" fmla="*/ 5898240 60000 65536"/>
                <a:gd name="T22" fmla="*/ 5898240 60000 65536"/>
                <a:gd name="T23" fmla="*/ 17694720 60000 65536"/>
                <a:gd name="T24" fmla="*/ 354625 w 2421532"/>
                <a:gd name="T25" fmla="*/ 225090 h 1537014"/>
                <a:gd name="T26" fmla="*/ 2066907 w 2421532"/>
                <a:gd name="T27" fmla="*/ 1311924 h 15370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1532" h="1537014">
                  <a:moveTo>
                    <a:pt x="0" y="768507"/>
                  </a:moveTo>
                  <a:lnTo>
                    <a:pt x="0" y="768507"/>
                  </a:lnTo>
                  <a:cubicBezTo>
                    <a:pt x="0" y="344072"/>
                    <a:pt x="542079" y="0"/>
                    <a:pt x="1210766" y="1"/>
                  </a:cubicBezTo>
                  <a:cubicBezTo>
                    <a:pt x="1210766" y="1"/>
                    <a:pt x="1210766" y="1"/>
                    <a:pt x="1210766" y="1"/>
                  </a:cubicBezTo>
                  <a:cubicBezTo>
                    <a:pt x="1879454" y="1"/>
                    <a:pt x="2421532" y="344073"/>
                    <a:pt x="2421532" y="768508"/>
                  </a:cubicBezTo>
                  <a:cubicBezTo>
                    <a:pt x="2421532" y="768508"/>
                    <a:pt x="2421531" y="768509"/>
                    <a:pt x="2421531" y="768509"/>
                  </a:cubicBezTo>
                  <a:lnTo>
                    <a:pt x="2421532" y="768510"/>
                  </a:lnTo>
                  <a:cubicBezTo>
                    <a:pt x="2421532" y="1192944"/>
                    <a:pt x="1879453" y="1537016"/>
                    <a:pt x="1210766" y="1537017"/>
                  </a:cubicBezTo>
                  <a:cubicBezTo>
                    <a:pt x="542078" y="1537017"/>
                    <a:pt x="0" y="1192944"/>
                    <a:pt x="0" y="768510"/>
                  </a:cubicBezTo>
                  <a:cubicBezTo>
                    <a:pt x="-1" y="768509"/>
                    <a:pt x="0" y="768509"/>
                    <a:pt x="0" y="768509"/>
                  </a:cubicBezTo>
                  <a:close/>
                </a:path>
              </a:pathLst>
            </a:custGeom>
            <a:gradFill rotWithShape="0">
              <a:gsLst>
                <a:gs pos="0">
                  <a:srgbClr val="30C230"/>
                </a:gs>
                <a:gs pos="100000">
                  <a:srgbClr val="238D23"/>
                </a:gs>
              </a:gsLst>
              <a:lin ang="2700000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pic>
          <p:nvPicPr>
            <p:cNvPr id="16405" name="Picture 24" descr="Picture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72250" y="4612919"/>
              <a:ext cx="1777904" cy="1128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" name="TextBox 39"/>
          <p:cNvSpPr txBox="1"/>
          <p:nvPr/>
        </p:nvSpPr>
        <p:spPr>
          <a:xfrm>
            <a:off x="5072063" y="5029200"/>
            <a:ext cx="2095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Ягодные</a:t>
            </a:r>
          </a:p>
        </p:txBody>
      </p:sp>
      <p:pic>
        <p:nvPicPr>
          <p:cNvPr id="16397" name="Picture 2" descr="C:\Users\2015\Desktop\яблок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1214438"/>
            <a:ext cx="207168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3" descr="C:\Users\2015\Desktop\апельсин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688" y="1285875"/>
            <a:ext cx="21336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4" descr="C:\Users\2015\Desktop\вишня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5000625"/>
            <a:ext cx="1428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5" descr="C:\Users\2015\Desktop\смородин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25" y="5000625"/>
            <a:ext cx="16478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7" grpId="0"/>
      <p:bldP spid="10251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6363" cy="939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Семечковые</a:t>
            </a:r>
          </a:p>
        </p:txBody>
      </p:sp>
      <p:pic>
        <p:nvPicPr>
          <p:cNvPr id="18434" name="Picture 2" descr="C:\Users\2015\Desktop\яблоко в раз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214438"/>
            <a:ext cx="2143125" cy="2143125"/>
          </a:xfrm>
        </p:spPr>
      </p:pic>
      <p:pic>
        <p:nvPicPr>
          <p:cNvPr id="16387" name="Picture 3" descr="C:\Users\2015\Desktop\яблок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928688"/>
            <a:ext cx="3286125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C:\Users\2015\Desktop\груш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3714750"/>
            <a:ext cx="379095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C:\Users\2015\Desktop\айв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0" y="378618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88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Цитрусовые</a:t>
            </a:r>
          </a:p>
        </p:txBody>
      </p:sp>
      <p:pic>
        <p:nvPicPr>
          <p:cNvPr id="19458" name="Picture 2" descr="C:\Users\2015\Desktop\апельс в раз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357313"/>
            <a:ext cx="2476500" cy="1857375"/>
          </a:xfrm>
        </p:spPr>
      </p:pic>
      <p:pic>
        <p:nvPicPr>
          <p:cNvPr id="17412" name="Picture 4" descr="C:\Users\2015\Desktop\апельс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857250"/>
            <a:ext cx="3808412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Users\2015\Desktop\лимо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78618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Users\2015\Desktop\мандари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786188"/>
            <a:ext cx="38576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4375" y="3143250"/>
            <a:ext cx="33131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Citrus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(лат.) – лимон.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3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Косточковые</a:t>
            </a:r>
          </a:p>
        </p:txBody>
      </p:sp>
      <p:pic>
        <p:nvPicPr>
          <p:cNvPr id="20482" name="Picture 2" descr="C:\Users\2015\Desktop\персик в разр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285875"/>
            <a:ext cx="2571750" cy="1714500"/>
          </a:xfrm>
        </p:spPr>
      </p:pic>
      <p:pic>
        <p:nvPicPr>
          <p:cNvPr id="18436" name="Picture 4" descr="C:\Users\2015\Desktop\абрико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786188"/>
            <a:ext cx="35369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Users\2015\Desktop\слив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3786188"/>
            <a:ext cx="3738563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C:\Users\2015\Desktop\вишн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3" y="928688"/>
            <a:ext cx="284638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1988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Ягодные</a:t>
            </a:r>
          </a:p>
        </p:txBody>
      </p:sp>
      <p:pic>
        <p:nvPicPr>
          <p:cNvPr id="21506" name="Picture 2" descr="C:\Users\2015\Desktop\клуб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500188"/>
            <a:ext cx="2286000" cy="1714500"/>
          </a:xfrm>
        </p:spPr>
      </p:pic>
      <p:pic>
        <p:nvPicPr>
          <p:cNvPr id="19459" name="Picture 3" descr="C:\Users\2015\Desktop\смороди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3786188"/>
            <a:ext cx="364331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2015\Desktop\крыжовни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1071563"/>
            <a:ext cx="26431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Users\2015\Desktop\клубни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1071563"/>
            <a:ext cx="2643188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C:\Users\2015\Desktop\малин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0" y="3786188"/>
            <a:ext cx="33337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7858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             Плодовые культуры</a:t>
            </a:r>
          </a:p>
        </p:txBody>
      </p:sp>
      <p:pic>
        <p:nvPicPr>
          <p:cNvPr id="22530" name="Picture 2" descr="C:\Users\2015\Desktop\хурм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143000"/>
            <a:ext cx="2857500" cy="2143125"/>
          </a:xfrm>
        </p:spPr>
      </p:pic>
      <p:pic>
        <p:nvPicPr>
          <p:cNvPr id="22531" name="Picture 4" descr="C:\Users\2015\Desktop\манг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1143000"/>
            <a:ext cx="292893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C:\Users\2015\Desktop\орех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0563" y="3857625"/>
            <a:ext cx="30956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C:\Users\2015\Desktop\анананс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3714750"/>
            <a:ext cx="2357438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1428750" y="3286125"/>
            <a:ext cx="1285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onstantia" pitchFamily="18" charset="0"/>
              </a:rPr>
              <a:t>Хурма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7938" y="3214688"/>
            <a:ext cx="12858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Манго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688" y="6357938"/>
            <a:ext cx="22320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Грецкий орех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3625" y="6357938"/>
            <a:ext cx="12715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Ананас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{2A544C56-DFB8-F447-B904-4E01A2991A15}tf10001060</Template>
  <TotalTime>97</TotalTime>
  <Words>276</Words>
  <Application>Microsoft Macintosh PowerPoint</Application>
  <PresentationFormat>Экран (4:3)</PresentationFormat>
  <Paragraphs>44</Paragraphs>
  <Slides>17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Microsoft YaHei</vt:lpstr>
      <vt:lpstr>Arial</vt:lpstr>
      <vt:lpstr>Calibri</vt:lpstr>
      <vt:lpstr>Constantia</vt:lpstr>
      <vt:lpstr>Times New Roman</vt:lpstr>
      <vt:lpstr>Trebuchet MS</vt:lpstr>
      <vt:lpstr>Verdana</vt:lpstr>
      <vt:lpstr>Wingdings 2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Семечковые</vt:lpstr>
      <vt:lpstr>Цитрусовые</vt:lpstr>
      <vt:lpstr>Косточковые</vt:lpstr>
      <vt:lpstr>Ягодные</vt:lpstr>
      <vt:lpstr>              Плодовые культуры</vt:lpstr>
      <vt:lpstr>Как выращивают растения сада?</vt:lpstr>
      <vt:lpstr>                  Обитатели сада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Окружающий мир 2 класс УМК «Начальная школа XXI века» Сад и его обитатели</dc:title>
  <dc:creator>2015</dc:creator>
  <cp:lastModifiedBy>Петров Андрей</cp:lastModifiedBy>
  <cp:revision>13</cp:revision>
  <dcterms:created xsi:type="dcterms:W3CDTF">2015-05-01T14:11:12Z</dcterms:created>
  <dcterms:modified xsi:type="dcterms:W3CDTF">2020-05-12T13:58:37Z</dcterms:modified>
</cp:coreProperties>
</file>